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60" r:id="rId3"/>
    <p:sldId id="270" r:id="rId4"/>
    <p:sldId id="269" r:id="rId5"/>
    <p:sldId id="268" r:id="rId6"/>
    <p:sldId id="271" r:id="rId7"/>
    <p:sldId id="280" r:id="rId8"/>
    <p:sldId id="287" r:id="rId9"/>
    <p:sldId id="29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00"/>
    <a:srgbClr val="0048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04" autoAdjust="0"/>
    <p:restoredTop sz="96134" autoAdjust="0"/>
  </p:normalViewPr>
  <p:slideViewPr>
    <p:cSldViewPr>
      <p:cViewPr>
        <p:scale>
          <a:sx n="80" d="100"/>
          <a:sy n="80" d="100"/>
        </p:scale>
        <p:origin x="-11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78E09-A451-46E5-8975-0AF50276A96F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79FE5-5D20-42D1-966D-03FB6726F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CCD2F-CF9A-4908-9E11-03FFF803A58C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2F09E-7FB2-4FA9-975E-62E29CEA2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29944-D89F-48D8-A3C7-25AB34628768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1C7A3-3F50-42A8-91C7-32B5EE350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44734-24A1-41A2-BD3B-783EE4445C5A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C7425-D762-4A5C-856D-10242373B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E291B-B57A-4319-A93C-47A0E064942C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1021C-DEEA-453E-A9BA-5B144C68F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31F59-914B-42DE-AFF0-98358633AA7F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58809-CEE9-4170-89D8-62F2D7270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47DE2-0C5A-46B8-B585-5A466087BC45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7E5B3-8FAD-4E3D-94AB-04B6048DE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601D5-AE43-455D-A1A9-260E686F7AF4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1D20B-36BF-4D98-BD1C-41369F703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C2681-E6D6-48F0-9F22-8E57CED89AC0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6CDBB-117B-4690-82C2-A3A1CE13F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BE718-B22C-401D-BC6B-CAF77CDDC5CB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CC0E9-9F41-4FFD-A2A2-B30932691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C0220-B867-43D5-AC94-6EE73104346E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FC81F-54FD-4721-A403-9D5981C0A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A9BFA4-EE70-4CAE-BE98-543ADBB2B9CA}" type="datetimeFigureOut">
              <a:rPr lang="ru-RU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EBCB44-2996-4270-AD90-373C170E3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Безымянныйхх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7091" cy="6858000"/>
          </a:xfrm>
          <a:prstGeom prst="rect">
            <a:avLst/>
          </a:prstGeom>
          <a:noFill/>
          <a:ln w="25400">
            <a:solidFill>
              <a:srgbClr val="0092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0"/>
            <a:ext cx="9144000" cy="6881813"/>
          </a:xfrm>
          <a:prstGeom prst="rect">
            <a:avLst/>
          </a:prstGeom>
          <a:gradFill rotWithShape="1">
            <a:gsLst>
              <a:gs pos="0">
                <a:srgbClr val="D5FFD5"/>
              </a:gs>
              <a:gs pos="50000">
                <a:srgbClr val="FFFFFF"/>
              </a:gs>
              <a:gs pos="100000">
                <a:srgbClr val="D5FFD5"/>
              </a:gs>
            </a:gsLst>
            <a:lin ang="2700000" scaled="1"/>
          </a:gradFill>
          <a:ln w="25400" algn="in">
            <a:solidFill>
              <a:srgbClr val="006600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ru-RU" sz="180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2852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smtClean="0">
                <a:solidFill>
                  <a:srgbClr val="000099"/>
                </a:solidFill>
              </a:rPr>
              <a:t>Цель проекта: </a:t>
            </a:r>
          </a:p>
          <a:p>
            <a:pPr algn="just"/>
            <a:endParaRPr lang="ru-RU" sz="800" b="1" dirty="0" smtClean="0"/>
          </a:p>
          <a:p>
            <a:pPr algn="just"/>
            <a:r>
              <a:rPr lang="ru-RU" dirty="0" smtClean="0"/>
              <a:t>Формирование уважения к прошлому и настоящему, традициям и культуре своего народа, становление личности гражданина и патриота России с присущими ему ценностями, взглядами, ориентациями через создание алфавитного путеводителя по селу Большое </a:t>
            </a:r>
            <a:r>
              <a:rPr lang="ru-RU" dirty="0" err="1" smtClean="0"/>
              <a:t>Трифоново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4995952"/>
            <a:ext cx="914400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1" dirty="0">
                <a:solidFill>
                  <a:srgbClr val="000099"/>
                </a:solidFill>
              </a:rPr>
              <a:t>Руководитель проекта</a:t>
            </a:r>
            <a:r>
              <a:rPr lang="ru-RU" sz="1800" dirty="0"/>
              <a:t>: </a:t>
            </a:r>
            <a:r>
              <a:rPr lang="ru-RU" dirty="0"/>
              <a:t>директор МБОУ « ООШ №5» </a:t>
            </a:r>
            <a:r>
              <a:rPr lang="ru-RU" dirty="0" err="1"/>
              <a:t>Ширшова</a:t>
            </a:r>
            <a:r>
              <a:rPr lang="ru-RU" dirty="0"/>
              <a:t> З.Е</a:t>
            </a:r>
            <a:r>
              <a:rPr lang="ru-RU" dirty="0" smtClean="0"/>
              <a:t>.</a:t>
            </a:r>
          </a:p>
          <a:p>
            <a:endParaRPr lang="ru-RU" sz="900" b="1" dirty="0"/>
          </a:p>
          <a:p>
            <a:r>
              <a:rPr lang="ru-RU" sz="1800" b="1" dirty="0">
                <a:solidFill>
                  <a:srgbClr val="000099"/>
                </a:solidFill>
              </a:rPr>
              <a:t>Участники проекта</a:t>
            </a:r>
            <a:r>
              <a:rPr lang="ru-RU" sz="1800" dirty="0">
                <a:solidFill>
                  <a:srgbClr val="000099"/>
                </a:solidFill>
              </a:rPr>
              <a:t>: </a:t>
            </a:r>
          </a:p>
          <a:p>
            <a:r>
              <a:rPr lang="ru-RU" sz="1600" dirty="0"/>
              <a:t>учащиеся МБОУ «ООШ № 5», педагоги, жители села</a:t>
            </a:r>
            <a:r>
              <a:rPr lang="ru-RU" sz="1600" dirty="0" smtClean="0"/>
              <a:t>.</a:t>
            </a:r>
          </a:p>
          <a:p>
            <a:endParaRPr lang="ru-RU" sz="800" b="1" dirty="0"/>
          </a:p>
          <a:p>
            <a:r>
              <a:rPr lang="ru-RU" sz="1800" b="1" dirty="0">
                <a:solidFill>
                  <a:srgbClr val="000099"/>
                </a:solidFill>
              </a:rPr>
              <a:t>Авторы идеи проекта</a:t>
            </a:r>
            <a:r>
              <a:rPr lang="ru-RU" sz="1800" dirty="0">
                <a:solidFill>
                  <a:srgbClr val="000099"/>
                </a:solidFill>
              </a:rPr>
              <a:t>: </a:t>
            </a:r>
          </a:p>
          <a:p>
            <a:r>
              <a:rPr lang="ru-RU" dirty="0"/>
              <a:t>учитель МБОУ «ООШ № 5» Булатова Елена Владимировна, </a:t>
            </a:r>
          </a:p>
          <a:p>
            <a:r>
              <a:rPr lang="ru-RU" dirty="0"/>
              <a:t>зав.  </a:t>
            </a:r>
            <a:r>
              <a:rPr lang="ru-RU" dirty="0" err="1"/>
              <a:t>Б-Трифоновской</a:t>
            </a:r>
            <a:r>
              <a:rPr lang="ru-RU" dirty="0"/>
              <a:t>  библиотеки Редькина Наталья Алексеевна.</a:t>
            </a:r>
          </a:p>
        </p:txBody>
      </p:sp>
      <p:pic>
        <p:nvPicPr>
          <p:cNvPr id="5" name="Picture 7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85860"/>
            <a:ext cx="6000792" cy="3741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0" y="-23813"/>
            <a:ext cx="9144000" cy="6881813"/>
          </a:xfrm>
          <a:prstGeom prst="rect">
            <a:avLst/>
          </a:prstGeom>
          <a:gradFill rotWithShape="1">
            <a:gsLst>
              <a:gs pos="0">
                <a:srgbClr val="D5FFD5"/>
              </a:gs>
              <a:gs pos="50000">
                <a:srgbClr val="FFFFFF"/>
              </a:gs>
              <a:gs pos="100000">
                <a:srgbClr val="D5FFD5"/>
              </a:gs>
            </a:gsLst>
            <a:lin ang="2700000" scaled="1"/>
          </a:gradFill>
          <a:ln w="25400" algn="in">
            <a:solidFill>
              <a:srgbClr val="006600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ru-RU" sz="180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2852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smtClean="0">
                <a:solidFill>
                  <a:srgbClr val="000099"/>
                </a:solidFill>
              </a:rPr>
              <a:t>Задачи проекта: </a:t>
            </a:r>
          </a:p>
          <a:p>
            <a:pPr algn="just"/>
            <a:endParaRPr lang="ru-RU" sz="800" b="1" dirty="0" smtClean="0"/>
          </a:p>
          <a:p>
            <a:pPr algn="just"/>
            <a:r>
              <a:rPr lang="ru-RU" sz="1800" dirty="0" smtClean="0"/>
              <a:t>1</a:t>
            </a:r>
            <a:r>
              <a:rPr lang="ru-RU" dirty="0" smtClean="0"/>
              <a:t>. Обогащение содержания гражданско-патриотического воспитания в образовательно-воспитательном пространстве школы; </a:t>
            </a:r>
          </a:p>
          <a:p>
            <a:pPr algn="just"/>
            <a:r>
              <a:rPr lang="ru-RU" dirty="0" smtClean="0"/>
              <a:t>2. Формирование единого образовательного пространства школы, так как реализация проекта предполагает участие педагогов и учащихся, интересующихся вопросами организации исследования и проведения проектов, презентации их результатов.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Для реализации проекта на первом этапе необходим пересмотр всей воспитательной системы школы, наполнение её индивидуальными и групповыми  </a:t>
            </a:r>
            <a:r>
              <a:rPr lang="ru-RU" i="1" dirty="0" err="1" smtClean="0"/>
              <a:t>межпредметными</a:t>
            </a:r>
            <a:r>
              <a:rPr lang="ru-RU" i="1" dirty="0" smtClean="0"/>
              <a:t> и </a:t>
            </a:r>
            <a:r>
              <a:rPr lang="ru-RU" i="1" dirty="0" err="1" smtClean="0"/>
              <a:t>монопроектами</a:t>
            </a:r>
            <a:r>
              <a:rPr lang="ru-RU" i="1" dirty="0" smtClean="0"/>
              <a:t> о родном селе, его историческом прошлом, его экономическом развитии, экологической составляющей, которые будут являться  частью одного общего социально-культурологического проекта.</a:t>
            </a:r>
          </a:p>
        </p:txBody>
      </p:sp>
      <p:pic>
        <p:nvPicPr>
          <p:cNvPr id="5" name="Picture 5" descr="Рисунок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6071482" cy="4061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0" y="0"/>
            <a:ext cx="9144000" cy="6881813"/>
          </a:xfrm>
          <a:prstGeom prst="rect">
            <a:avLst/>
          </a:prstGeom>
          <a:gradFill rotWithShape="1">
            <a:gsLst>
              <a:gs pos="0">
                <a:srgbClr val="D5FFD5"/>
              </a:gs>
              <a:gs pos="50000">
                <a:srgbClr val="FFFFFF"/>
              </a:gs>
              <a:gs pos="100000">
                <a:srgbClr val="D5FFD5"/>
              </a:gs>
            </a:gsLst>
            <a:lin ang="2700000" scaled="1"/>
          </a:gradFill>
          <a:ln w="25400" algn="in">
            <a:solidFill>
              <a:srgbClr val="006600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ru-RU" sz="180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2852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smtClean="0">
                <a:solidFill>
                  <a:srgbClr val="000099"/>
                </a:solidFill>
              </a:rPr>
              <a:t>Актуальность проекта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dirty="0" smtClean="0"/>
              <a:t>       С огромным интересом мы читаем книги о дальних странах, заучиваем таинственные названия, узнаем о высоких горах и жарких пустынях, бурных морях и пещерах, сказочных животных и растениях, о полярном сиянии и извержении вулканов. А наш родной край кажется таким малоприметным, серым и скучным, что о нём и говорить, кажется, нечего. Лишь с возрастом человек начинает понимать и чувствовать скромную красоту родных лесов и полей, волнующую тихую голубизну наших рек и озер, видеть поэзию в названиях сел и деревень. Хотелось бы, чтобы открытие каждым человеком своего края состоялось как можно раньше, и интерес этот сохранялся как можно дольше!</a:t>
            </a:r>
          </a:p>
          <a:p>
            <a:pPr algn="just"/>
            <a:r>
              <a:rPr lang="ru-RU" dirty="0" smtClean="0"/>
              <a:t>        Мы считаем, что наше село обладает привлекательными природными, культурологическими и историко-культурными ресурсами туризма. Хотелось бы, что о нашей малой родине узнали как можно больше людей на земле.</a:t>
            </a:r>
          </a:p>
          <a:p>
            <a:pPr algn="just"/>
            <a:r>
              <a:rPr lang="ru-RU" dirty="0" smtClean="0"/>
              <a:t>        Наш проект будет содействовать развитию туризма в районе, создаст информационный ресурс для реальных и виртуальных экскурсионных маршрутов. Сделает доступным для широкого круга людей, в том числе и людям с ограниченными возможностями краеведческий, историко-культурный материал, накопленный участниками проекта.</a:t>
            </a:r>
          </a:p>
        </p:txBody>
      </p:sp>
      <p:pic>
        <p:nvPicPr>
          <p:cNvPr id="2050" name="Picture 2" descr="I:\Фото из аппарата\ПРИРОДНЫЙ КАЛЕЙДОСКОП\Облака\DSCN2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482587"/>
            <a:ext cx="4248156" cy="318660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0" y="0"/>
            <a:ext cx="9144000" cy="6881813"/>
          </a:xfrm>
          <a:prstGeom prst="rect">
            <a:avLst/>
          </a:prstGeom>
          <a:gradFill rotWithShape="1">
            <a:gsLst>
              <a:gs pos="0">
                <a:srgbClr val="D5FFD5"/>
              </a:gs>
              <a:gs pos="50000">
                <a:srgbClr val="FFFFFF"/>
              </a:gs>
              <a:gs pos="100000">
                <a:srgbClr val="D5FFD5"/>
              </a:gs>
            </a:gsLst>
            <a:lin ang="2700000" scaled="1"/>
          </a:gradFill>
          <a:ln w="25400" algn="in">
            <a:solidFill>
              <a:srgbClr val="006600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ru-RU" sz="180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57166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smtClean="0">
                <a:solidFill>
                  <a:srgbClr val="000099"/>
                </a:solidFill>
              </a:rPr>
              <a:t>Механизм реализации программы</a:t>
            </a:r>
            <a:endParaRPr lang="ru-RU" sz="1800" dirty="0" smtClean="0">
              <a:solidFill>
                <a:srgbClr val="000099"/>
              </a:solidFill>
            </a:endParaRPr>
          </a:p>
          <a:p>
            <a:pPr algn="just"/>
            <a:r>
              <a:rPr lang="ru-RU" sz="1800" b="1" dirty="0" smtClean="0"/>
              <a:t> </a:t>
            </a:r>
            <a:endParaRPr lang="ru-RU" sz="1800" dirty="0" smtClean="0"/>
          </a:p>
          <a:p>
            <a:pPr algn="just"/>
            <a:r>
              <a:rPr lang="ru-RU" dirty="0" smtClean="0"/>
              <a:t>Организационное сопровождение Проекта осуществляет МБОУ «ООШ № 5» при участии социальных партнёров: </a:t>
            </a:r>
            <a:r>
              <a:rPr lang="ru-RU" dirty="0" err="1" smtClean="0"/>
              <a:t>Б-Трифоновской</a:t>
            </a:r>
            <a:r>
              <a:rPr lang="ru-RU" dirty="0" smtClean="0"/>
              <a:t> библиотеки, МБДОУ №13, </a:t>
            </a:r>
            <a:r>
              <a:rPr lang="ru-RU" dirty="0" smtClean="0"/>
              <a:t>ветеранской организации </a:t>
            </a:r>
            <a:r>
              <a:rPr lang="ru-RU" dirty="0" smtClean="0"/>
              <a:t>села, ТОМС, родители учащихся, </a:t>
            </a:r>
            <a:r>
              <a:rPr lang="ru-RU" dirty="0" smtClean="0"/>
              <a:t>предприятий села.</a:t>
            </a:r>
            <a:endParaRPr lang="ru-RU" dirty="0" smtClean="0"/>
          </a:p>
        </p:txBody>
      </p:sp>
      <p:pic>
        <p:nvPicPr>
          <p:cNvPr id="4" name="Picture 8" descr="image?t=3&amp;bid=802254657728&amp;id=802254657728&amp;plc=WEB&amp;tkn=*3dbYaKlDTK7DjwHmI63R5X3jTc0"/>
          <p:cNvPicPr>
            <a:picLocks noChangeAspect="1" noChangeArrowheads="1"/>
          </p:cNvPicPr>
          <p:nvPr/>
        </p:nvPicPr>
        <p:blipFill>
          <a:blip r:embed="rId2"/>
          <a:srcRect l="9525"/>
          <a:stretch>
            <a:fillRect/>
          </a:stretch>
        </p:blipFill>
        <p:spPr bwMode="auto">
          <a:xfrm>
            <a:off x="4929190" y="3346097"/>
            <a:ext cx="4062410" cy="336744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4" name="Picture 2" descr="I:\Мои читатели\Лето. Библиотека\Я. Здесь всё стонало от металла\DSCN2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0240"/>
            <a:ext cx="4572032" cy="342941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0" y="0"/>
            <a:ext cx="9144000" cy="6881813"/>
          </a:xfrm>
          <a:prstGeom prst="rect">
            <a:avLst/>
          </a:prstGeom>
          <a:gradFill rotWithShape="1">
            <a:gsLst>
              <a:gs pos="0">
                <a:srgbClr val="D5FFD5"/>
              </a:gs>
              <a:gs pos="50000">
                <a:srgbClr val="FFFFFF"/>
              </a:gs>
              <a:gs pos="100000">
                <a:srgbClr val="D5FFD5"/>
              </a:gs>
            </a:gsLst>
            <a:lin ang="2700000" scaled="1"/>
          </a:gradFill>
          <a:ln w="25400" algn="in">
            <a:solidFill>
              <a:srgbClr val="006600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ru-RU" sz="180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4290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0099"/>
                </a:solidFill>
              </a:rPr>
              <a:t>Формы реализации программы</a:t>
            </a:r>
          </a:p>
          <a:p>
            <a:endParaRPr lang="ru-RU" sz="800" b="1" dirty="0" smtClean="0"/>
          </a:p>
          <a:p>
            <a:r>
              <a:rPr lang="ru-RU" dirty="0" smtClean="0"/>
              <a:t>Научно-практическая конференция;</a:t>
            </a:r>
          </a:p>
          <a:p>
            <a:r>
              <a:rPr lang="ru-RU" dirty="0" smtClean="0"/>
              <a:t>Классные часы;</a:t>
            </a:r>
          </a:p>
          <a:p>
            <a:r>
              <a:rPr lang="ru-RU" dirty="0" smtClean="0"/>
              <a:t>Тематические месячники;</a:t>
            </a:r>
          </a:p>
          <a:p>
            <a:r>
              <a:rPr lang="ru-RU" dirty="0" smtClean="0"/>
              <a:t>Традиционные акции и мероприятий;</a:t>
            </a:r>
          </a:p>
          <a:p>
            <a:pPr lvl="0"/>
            <a:r>
              <a:rPr lang="ru-RU" dirty="0" smtClean="0"/>
              <a:t>Виртуальные экскурсии;</a:t>
            </a:r>
          </a:p>
          <a:p>
            <a:pPr lvl="0"/>
            <a:r>
              <a:rPr lang="ru-RU" dirty="0" smtClean="0"/>
              <a:t>Беседы - встречи;</a:t>
            </a:r>
          </a:p>
          <a:p>
            <a:pPr lvl="0"/>
            <a:r>
              <a:rPr lang="ru-RU" dirty="0" smtClean="0"/>
              <a:t>Часы мужества;</a:t>
            </a:r>
          </a:p>
          <a:p>
            <a:pPr lvl="0"/>
            <a:endParaRPr lang="ru-RU" sz="800" dirty="0" smtClean="0"/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Презентация путеводителя </a:t>
            </a:r>
            <a:r>
              <a:rPr lang="ru-RU" b="1" i="1" dirty="0" smtClean="0">
                <a:solidFill>
                  <a:srgbClr val="C00000"/>
                </a:solidFill>
              </a:rPr>
              <a:t>(проводится в форме большого общешкольного праздника с приглашением всех участников проекта и социальных партнёров</a:t>
            </a:r>
          </a:p>
        </p:txBody>
      </p:sp>
      <p:pic>
        <p:nvPicPr>
          <p:cNvPr id="4098" name="Picture 2" descr="I:\Мои читатели\3. Массовая работа\3. Совместно со школой\Имя трагедии-Беслан\Бисл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857496"/>
            <a:ext cx="5143536" cy="38576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0" y="0"/>
            <a:ext cx="9144000" cy="6881813"/>
          </a:xfrm>
          <a:prstGeom prst="rect">
            <a:avLst/>
          </a:prstGeom>
          <a:gradFill rotWithShape="1">
            <a:gsLst>
              <a:gs pos="0">
                <a:srgbClr val="D5FFD5"/>
              </a:gs>
              <a:gs pos="50000">
                <a:srgbClr val="FFFFFF"/>
              </a:gs>
              <a:gs pos="100000">
                <a:srgbClr val="D5FFD5"/>
              </a:gs>
            </a:gsLst>
            <a:lin ang="2700000" scaled="1"/>
          </a:gradFill>
          <a:ln w="25400" algn="in">
            <a:solidFill>
              <a:srgbClr val="006600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ru-RU" sz="180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2852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0099"/>
                </a:solidFill>
              </a:rPr>
              <a:t> Достигаемые эффекты</a:t>
            </a:r>
          </a:p>
          <a:p>
            <a:endParaRPr lang="ru-RU" sz="800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/>
              <a:t> </a:t>
            </a:r>
            <a:r>
              <a:rPr lang="ru-RU" dirty="0" smtClean="0"/>
              <a:t>Формирование активной, самостоятельной и инициативной позиции учащихся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 Развитие </a:t>
            </a:r>
            <a:r>
              <a:rPr lang="ru-RU" dirty="0" err="1" smtClean="0"/>
              <a:t>общеучебных</a:t>
            </a:r>
            <a:r>
              <a:rPr lang="ru-RU" dirty="0" smtClean="0"/>
              <a:t> умений и навыков учащихся: исследовательских, рефлексивных, </a:t>
            </a:r>
            <a:r>
              <a:rPr lang="ru-RU" dirty="0" err="1" smtClean="0"/>
              <a:t>самооценочных</a:t>
            </a:r>
            <a:r>
              <a:rPr lang="ru-RU" dirty="0" smtClean="0"/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 Формирование у учащихся не просто умений, а компетенций, т. е. умений, непосредственно сопряженных с опытом их применения в практической деятельности;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 Выявление и поддержка одарённых детей;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 Повышение мастерства учителя, развитие его инновационной культуры;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 Расширение социально-образовательного партнёрства;</a:t>
            </a:r>
          </a:p>
          <a:p>
            <a:pPr marL="0" lvl="1" algn="just">
              <a:buFont typeface="Wingdings" pitchFamily="2" charset="2"/>
              <a:buChar char="ü"/>
            </a:pPr>
            <a:r>
              <a:rPr lang="ru-RU" dirty="0" smtClean="0"/>
              <a:t> Создание фонда уникальных продуктов краеведческой тематики на электронных носителях в виде электронных и видео презентаций; </a:t>
            </a:r>
            <a:r>
              <a:rPr lang="ru-RU" dirty="0" err="1" smtClean="0"/>
              <a:t>фотогалерей</a:t>
            </a:r>
            <a:r>
              <a:rPr lang="ru-RU" dirty="0" smtClean="0"/>
              <a:t>, способных расширить у детей и подростков представление о родном крае, его истории, культуре, людях.</a:t>
            </a:r>
          </a:p>
        </p:txBody>
      </p:sp>
      <p:pic>
        <p:nvPicPr>
          <p:cNvPr id="4" name="Picture 4" descr="DSCN4958"/>
          <p:cNvPicPr>
            <a:picLocks noChangeAspect="1" noChangeArrowheads="1"/>
          </p:cNvPicPr>
          <p:nvPr/>
        </p:nvPicPr>
        <p:blipFill>
          <a:blip r:embed="rId2" cstate="print"/>
          <a:srcRect l="18412" t="4935" r="4312" b="7707"/>
          <a:stretch>
            <a:fillRect/>
          </a:stretch>
        </p:blipFill>
        <p:spPr bwMode="auto">
          <a:xfrm rot="179930">
            <a:off x="4839482" y="3214686"/>
            <a:ext cx="4090235" cy="346810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5" name="Picture 6" descr="Рисунок10"/>
          <p:cNvPicPr>
            <a:picLocks noChangeAspect="1" noChangeArrowheads="1"/>
          </p:cNvPicPr>
          <p:nvPr/>
        </p:nvPicPr>
        <p:blipFill>
          <a:blip r:embed="rId3"/>
          <a:srcRect l="3431" t="10518" r="21414" b="1726"/>
          <a:stretch>
            <a:fillRect/>
          </a:stretch>
        </p:blipFill>
        <p:spPr bwMode="auto">
          <a:xfrm rot="21445826">
            <a:off x="214282" y="3214685"/>
            <a:ext cx="4214842" cy="352199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0" y="0"/>
            <a:ext cx="9144000" cy="6881813"/>
          </a:xfrm>
          <a:prstGeom prst="rect">
            <a:avLst/>
          </a:prstGeom>
          <a:gradFill rotWithShape="1">
            <a:gsLst>
              <a:gs pos="0">
                <a:srgbClr val="D5FFD5"/>
              </a:gs>
              <a:gs pos="50000">
                <a:srgbClr val="FFFFFF"/>
              </a:gs>
              <a:gs pos="100000">
                <a:srgbClr val="D5FFD5"/>
              </a:gs>
            </a:gsLst>
            <a:lin ang="2700000" scaled="1"/>
          </a:gradFill>
          <a:ln w="25400" algn="in">
            <a:solidFill>
              <a:srgbClr val="006600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ru-RU" sz="1800">
              <a:latin typeface="Calibri" pitchFamily="34" charset="0"/>
            </a:endParaRPr>
          </a:p>
        </p:txBody>
      </p:sp>
      <p:pic>
        <p:nvPicPr>
          <p:cNvPr id="50180" name="Picture 4" descr="Банн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48382"/>
            <a:ext cx="6429420" cy="634613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/>
              <a:t>Баннер – реализация проекта</a:t>
            </a:r>
            <a:endParaRPr lang="ru-RU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14480" y="785794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А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6881813"/>
          </a:xfrm>
          <a:prstGeom prst="rect">
            <a:avLst/>
          </a:prstGeom>
          <a:gradFill rotWithShape="1">
            <a:gsLst>
              <a:gs pos="0">
                <a:srgbClr val="D5FFD5"/>
              </a:gs>
              <a:gs pos="50000">
                <a:srgbClr val="FFFFFF"/>
              </a:gs>
              <a:gs pos="100000">
                <a:srgbClr val="D5FFD5"/>
              </a:gs>
            </a:gsLst>
            <a:lin ang="2700000" scaled="1"/>
          </a:gradFill>
          <a:ln w="25400" algn="in">
            <a:solidFill>
              <a:srgbClr val="006600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ru-RU" sz="1800">
              <a:latin typeface="Calibri" pitchFamily="34" charset="0"/>
            </a:endParaRPr>
          </a:p>
        </p:txBody>
      </p:sp>
      <p:pic>
        <p:nvPicPr>
          <p:cNvPr id="6146" name="Picture 2" descr="I:\Проект Село моё.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401</Words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БТбибл</dc:creator>
  <cp:lastModifiedBy>библиотека</cp:lastModifiedBy>
  <cp:revision>45</cp:revision>
  <dcterms:created xsi:type="dcterms:W3CDTF">2017-09-19T11:16:47Z</dcterms:created>
  <dcterms:modified xsi:type="dcterms:W3CDTF">2017-09-27T01:56:29Z</dcterms:modified>
</cp:coreProperties>
</file>