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6"/>
  </p:notesMasterIdLst>
  <p:sldIdLst>
    <p:sldId id="275" r:id="rId2"/>
    <p:sldId id="256" r:id="rId3"/>
    <p:sldId id="270" r:id="rId4"/>
    <p:sldId id="257" r:id="rId5"/>
    <p:sldId id="258" r:id="rId6"/>
    <p:sldId id="273" r:id="rId7"/>
    <p:sldId id="260" r:id="rId8"/>
    <p:sldId id="261" r:id="rId9"/>
    <p:sldId id="262" r:id="rId10"/>
    <p:sldId id="264" r:id="rId11"/>
    <p:sldId id="265" r:id="rId12"/>
    <p:sldId id="269" r:id="rId13"/>
    <p:sldId id="271" r:id="rId14"/>
    <p:sldId id="272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13AFBE-431D-4DA3-9A9A-36657CD7FC11}">
  <a:tblStyle styleId="{1113AFBE-431D-4DA3-9A9A-36657CD7FC11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B940FBA-8B4B-4DB7-A10D-40A4BBCA68D7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8529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81000" y="4056001"/>
            <a:ext cx="2835275" cy="803275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781800" y="4659251"/>
            <a:ext cx="1903412" cy="736601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1000" y="0"/>
            <a:ext cx="1136699" cy="396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268663" y="4659251"/>
            <a:ext cx="1700099" cy="200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21262" y="4659251"/>
            <a:ext cx="1684199" cy="2000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546975" y="5449826"/>
            <a:ext cx="1139824" cy="1409700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20060" y="2916233"/>
            <a:ext cx="4710000" cy="1650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20060" y="4974907"/>
            <a:ext cx="4710000" cy="88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498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3859799" cy="498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27083" y="1579562"/>
            <a:ext cx="3859799" cy="498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rot="10800000" flipH="1">
            <a:off x="228600" y="5333978"/>
            <a:ext cx="2208225" cy="152769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97136" y="5334000"/>
            <a:ext cx="2432099" cy="2079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95862" y="5334000"/>
            <a:ext cx="1965299" cy="2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010400" y="5334000"/>
            <a:ext cx="2133599" cy="2079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20958" y="5875078"/>
            <a:ext cx="7813199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13000" y="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911726" y="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943725" y="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2346300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6650036"/>
            <a:ext cx="2432099" cy="2079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98725" y="6650036"/>
            <a:ext cx="1965299" cy="20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513262" y="6650036"/>
            <a:ext cx="46307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187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A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indent="-13208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indent="-83819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indent="-952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indent="-101282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C1CBB6"/>
              </a:buClr>
              <a:buFont typeface="Noto Symbol"/>
              <a:buChar char="⚫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1371600" y="6011862"/>
            <a:ext cx="5791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371600" y="5649912"/>
            <a:ext cx="5791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391525" y="5753100"/>
            <a:ext cx="503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75"/>
            <a:ext cx="9132887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0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96" y="11476"/>
            <a:ext cx="5084125" cy="68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295" y="143054"/>
            <a:ext cx="3501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Этапы выбора модуля курса ОРКСЭ </a:t>
            </a:r>
          </a:p>
          <a:p>
            <a:r>
              <a:rPr lang="ru-RU" b="1" dirty="0" smtClean="0"/>
              <a:t>(согласно регламента)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795" y="666274"/>
            <a:ext cx="44862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этап - </a:t>
            </a:r>
            <a:r>
              <a:rPr lang="ru-RU" b="1" dirty="0" smtClean="0"/>
              <a:t>Предварительный</a:t>
            </a:r>
            <a:r>
              <a:rPr lang="ru-RU" dirty="0" smtClean="0"/>
              <a:t> </a:t>
            </a:r>
            <a:r>
              <a:rPr lang="ru-RU" dirty="0"/>
              <a:t>Информирование родителей (законных представителей) о содержании образования по курсу ОРКСЭ и праве осуществить свободный выбор модуля ОРКСЭ для изучения несовершеннолетним обучающимся.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2 этап - Основной этап.</a:t>
            </a:r>
            <a:r>
              <a:rPr lang="ru-RU" dirty="0"/>
              <a:t> Проведение родительского собрания.</a:t>
            </a:r>
          </a:p>
          <a:p>
            <a:r>
              <a:rPr lang="ru-RU" b="1" i="1" u="sng" dirty="0"/>
              <a:t>Информация о дате родительского собрания в классе с указанием темы собрания должна быть размещена на официальном сайте ОО не позднее чем за 7 дней до даты проведения родительского собрания. </a:t>
            </a:r>
            <a:endParaRPr lang="ru-RU" b="1" i="1" u="sng" dirty="0" smtClean="0"/>
          </a:p>
          <a:p>
            <a:endParaRPr lang="ru-RU" dirty="0"/>
          </a:p>
          <a:p>
            <a:r>
              <a:rPr lang="ru-RU" b="1" dirty="0"/>
              <a:t>3 этап- Подведение итогов выбора, направление информации в органы управления образования.</a:t>
            </a:r>
            <a:endParaRPr lang="ru-RU" dirty="0"/>
          </a:p>
          <a:p>
            <a:r>
              <a:rPr lang="ru-RU" b="1" i="1" u="sng" dirty="0"/>
              <a:t>По каждому классу</a:t>
            </a:r>
            <a:r>
              <a:rPr lang="ru-RU" u="sng" dirty="0"/>
              <a:t> на основе данных выбора должен быть оформлен </a:t>
            </a:r>
            <a:r>
              <a:rPr lang="ru-RU" b="1" i="1" u="sng" dirty="0"/>
              <a:t>отдельный протокол родительского собрания класса</a:t>
            </a:r>
            <a:r>
              <a:rPr lang="ru-RU" u="sng" dirty="0"/>
              <a:t> </a:t>
            </a:r>
          </a:p>
          <a:p>
            <a:r>
              <a:rPr lang="ru-RU" i="1" u="sng" dirty="0"/>
              <a:t>Лист сводной информации подписывается руководителем (директором) образовательного учреждения и председателем родительского комитета образовательного учреждения, скрепляется печатью </a:t>
            </a:r>
            <a:r>
              <a:rPr lang="ru-RU" i="1" u="sng" dirty="0" smtClean="0"/>
              <a:t>учреждения и направляется в УО </a:t>
            </a:r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54950" y="216545"/>
            <a:ext cx="7831799" cy="66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Алгоритм деятельности</a:t>
            </a:r>
          </a:p>
        </p:txBody>
      </p:sp>
      <p:sp>
        <p:nvSpPr>
          <p:cNvPr id="141" name="Shape 141"/>
          <p:cNvSpPr/>
          <p:nvPr/>
        </p:nvSpPr>
        <p:spPr>
          <a:xfrm>
            <a:off x="751775" y="1644325"/>
            <a:ext cx="3258900" cy="1065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Информирование субъектов образовательных отношений о структуре, содержании и особенностях организации</a:t>
            </a:r>
          </a:p>
        </p:txBody>
      </p:sp>
      <p:sp>
        <p:nvSpPr>
          <p:cNvPr id="142" name="Shape 142"/>
          <p:cNvSpPr/>
          <p:nvPr/>
        </p:nvSpPr>
        <p:spPr>
          <a:xfrm>
            <a:off x="4221175" y="1644325"/>
            <a:ext cx="2449199" cy="121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организация свободного выбора модуля родителями</a:t>
            </a:r>
          </a:p>
        </p:txBody>
      </p:sp>
      <p:sp>
        <p:nvSpPr>
          <p:cNvPr id="143" name="Shape 143"/>
          <p:cNvSpPr/>
          <p:nvPr/>
        </p:nvSpPr>
        <p:spPr>
          <a:xfrm>
            <a:off x="6761800" y="1588675"/>
            <a:ext cx="2173199" cy="422399"/>
          </a:xfrm>
          <a:prstGeom prst="leftArrowCallout">
            <a:avLst>
              <a:gd name="adj1" fmla="val 25000"/>
              <a:gd name="adj2" fmla="val 29998"/>
              <a:gd name="adj3" fmla="val 108024"/>
              <a:gd name="adj4" fmla="val 73266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/>
              <a:t>родительские собрания</a:t>
            </a:r>
          </a:p>
        </p:txBody>
      </p:sp>
      <p:sp>
        <p:nvSpPr>
          <p:cNvPr id="144" name="Shape 144"/>
          <p:cNvSpPr/>
          <p:nvPr/>
        </p:nvSpPr>
        <p:spPr>
          <a:xfrm>
            <a:off x="6718600" y="2600375"/>
            <a:ext cx="2216399" cy="327900"/>
          </a:xfrm>
          <a:prstGeom prst="leftArrowCallout">
            <a:avLst>
              <a:gd name="adj1" fmla="val 25000"/>
              <a:gd name="adj2" fmla="val 24993"/>
              <a:gd name="adj3" fmla="val 109159"/>
              <a:gd name="adj4" fmla="val 7483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заявления</a:t>
            </a:r>
          </a:p>
        </p:txBody>
      </p:sp>
      <p:sp>
        <p:nvSpPr>
          <p:cNvPr id="145" name="Shape 145"/>
          <p:cNvSpPr/>
          <p:nvPr/>
        </p:nvSpPr>
        <p:spPr>
          <a:xfrm>
            <a:off x="751775" y="3307450"/>
            <a:ext cx="2511000" cy="15320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Корректировка образовательной программы</a:t>
            </a:r>
          </a:p>
        </p:txBody>
      </p:sp>
      <p:sp>
        <p:nvSpPr>
          <p:cNvPr id="146" name="Shape 146"/>
          <p:cNvSpPr/>
          <p:nvPr/>
        </p:nvSpPr>
        <p:spPr>
          <a:xfrm>
            <a:off x="6837700" y="3727400"/>
            <a:ext cx="2097300" cy="463799"/>
          </a:xfrm>
          <a:prstGeom prst="leftArrowCallout">
            <a:avLst>
              <a:gd name="adj1" fmla="val 25000"/>
              <a:gd name="adj2" fmla="val 29998"/>
              <a:gd name="adj3" fmla="val 68348"/>
              <a:gd name="adj4" fmla="val 79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закуп недостающей учебной литературы</a:t>
            </a:r>
          </a:p>
        </p:txBody>
      </p:sp>
      <p:sp>
        <p:nvSpPr>
          <p:cNvPr id="147" name="Shape 147"/>
          <p:cNvSpPr/>
          <p:nvPr/>
        </p:nvSpPr>
        <p:spPr>
          <a:xfrm>
            <a:off x="3658175" y="3754550"/>
            <a:ext cx="3155700" cy="791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>
                <a:solidFill>
                  <a:schemeClr val="dk1"/>
                </a:solidFill>
              </a:rPr>
              <a:t>анализ  фонда учебной литературы и формирование списка учебников и учебных пособий</a:t>
            </a:r>
          </a:p>
        </p:txBody>
      </p:sp>
      <p:sp>
        <p:nvSpPr>
          <p:cNvPr id="148" name="Shape 148"/>
          <p:cNvSpPr/>
          <p:nvPr/>
        </p:nvSpPr>
        <p:spPr>
          <a:xfrm>
            <a:off x="3679625" y="3164525"/>
            <a:ext cx="3155700" cy="49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>
                <a:solidFill>
                  <a:schemeClr val="dk1"/>
                </a:solidFill>
              </a:rPr>
              <a:t>формирование учебных групп по изучению отдельных модулей ОРКСЭ</a:t>
            </a:r>
          </a:p>
        </p:txBody>
      </p:sp>
      <p:sp>
        <p:nvSpPr>
          <p:cNvPr id="149" name="Shape 149"/>
          <p:cNvSpPr/>
          <p:nvPr/>
        </p:nvSpPr>
        <p:spPr>
          <a:xfrm>
            <a:off x="6718600" y="2094525"/>
            <a:ext cx="2216399" cy="422399"/>
          </a:xfrm>
          <a:prstGeom prst="leftArrowCallout">
            <a:avLst>
              <a:gd name="adj1" fmla="val 25000"/>
              <a:gd name="adj2" fmla="val 29998"/>
              <a:gd name="adj3" fmla="val 108024"/>
              <a:gd name="adj4" fmla="val 73266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300"/>
              <a:t>консультации, горячие линии</a:t>
            </a:r>
          </a:p>
        </p:txBody>
      </p:sp>
      <p:sp>
        <p:nvSpPr>
          <p:cNvPr id="150" name="Shape 150"/>
          <p:cNvSpPr/>
          <p:nvPr/>
        </p:nvSpPr>
        <p:spPr>
          <a:xfrm>
            <a:off x="3679625" y="4641037"/>
            <a:ext cx="3155700" cy="463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/>
              <a:t>разработка рабочих программ педагогов для модулей курса</a:t>
            </a:r>
          </a:p>
        </p:txBody>
      </p:sp>
      <p:sp>
        <p:nvSpPr>
          <p:cNvPr id="151" name="Shape 151"/>
          <p:cNvSpPr/>
          <p:nvPr/>
        </p:nvSpPr>
        <p:spPr>
          <a:xfrm>
            <a:off x="751775" y="5320225"/>
            <a:ext cx="2906400" cy="864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Анализ готовности педагогов к реализации курса ОРКСЭ</a:t>
            </a:r>
          </a:p>
        </p:txBody>
      </p:sp>
      <p:sp>
        <p:nvSpPr>
          <p:cNvPr id="152" name="Shape 152"/>
          <p:cNvSpPr/>
          <p:nvPr/>
        </p:nvSpPr>
        <p:spPr>
          <a:xfrm>
            <a:off x="3855400" y="5219462"/>
            <a:ext cx="2906400" cy="49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/>
              <a:t>Обеспечение повышения квалификации педагогов </a:t>
            </a:r>
          </a:p>
        </p:txBody>
      </p:sp>
      <p:sp>
        <p:nvSpPr>
          <p:cNvPr id="153" name="Shape 153"/>
          <p:cNvSpPr/>
          <p:nvPr/>
        </p:nvSpPr>
        <p:spPr>
          <a:xfrm>
            <a:off x="3855400" y="5833600"/>
            <a:ext cx="2906400" cy="62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300"/>
              <a:t>Организация и проведение семинаров, круглых столов, методических объединений</a:t>
            </a:r>
          </a:p>
        </p:txBody>
      </p:sp>
      <p:sp>
        <p:nvSpPr>
          <p:cNvPr id="154" name="Shape 154"/>
          <p:cNvSpPr/>
          <p:nvPr/>
        </p:nvSpPr>
        <p:spPr>
          <a:xfrm>
            <a:off x="1683825" y="2745425"/>
            <a:ext cx="113700" cy="499500"/>
          </a:xfrm>
          <a:prstGeom prst="downArrow">
            <a:avLst>
              <a:gd name="adj1" fmla="val 50000"/>
              <a:gd name="adj2" fmla="val 13522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H="1">
            <a:off x="1683824" y="4870075"/>
            <a:ext cx="113700" cy="389400"/>
          </a:xfrm>
          <a:prstGeom prst="upDownArrow">
            <a:avLst>
              <a:gd name="adj1" fmla="val 50000"/>
              <a:gd name="adj2" fmla="val 105914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045650" y="2109800"/>
            <a:ext cx="175499" cy="77700"/>
          </a:xfrm>
          <a:prstGeom prst="rightArrow">
            <a:avLst>
              <a:gd name="adj1" fmla="val 50000"/>
              <a:gd name="adj2" fmla="val 113899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3341625" y="3259125"/>
            <a:ext cx="316499" cy="182099"/>
          </a:xfrm>
          <a:prstGeom prst="rightArrow">
            <a:avLst>
              <a:gd name="adj1" fmla="val 39566"/>
              <a:gd name="adj2" fmla="val 8112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317850" y="3990425"/>
            <a:ext cx="316499" cy="182099"/>
          </a:xfrm>
          <a:prstGeom prst="rightArrow">
            <a:avLst>
              <a:gd name="adj1" fmla="val 39566"/>
              <a:gd name="adj2" fmla="val 8112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341625" y="4687975"/>
            <a:ext cx="316499" cy="182099"/>
          </a:xfrm>
          <a:prstGeom prst="rightArrow">
            <a:avLst>
              <a:gd name="adj1" fmla="val 39566"/>
              <a:gd name="adj2" fmla="val 8112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658175" y="5983400"/>
            <a:ext cx="175499" cy="77700"/>
          </a:xfrm>
          <a:prstGeom prst="rightArrow">
            <a:avLst>
              <a:gd name="adj1" fmla="val 50000"/>
              <a:gd name="adj2" fmla="val 113899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3658175" y="5371900"/>
            <a:ext cx="175499" cy="77700"/>
          </a:xfrm>
          <a:prstGeom prst="rightArrow">
            <a:avLst>
              <a:gd name="adj1" fmla="val 50000"/>
              <a:gd name="adj2" fmla="val 113899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094625" y="2862525"/>
            <a:ext cx="113700" cy="294600"/>
          </a:xfrm>
          <a:prstGeom prst="downArrow">
            <a:avLst>
              <a:gd name="adj1" fmla="val 50000"/>
              <a:gd name="adj2" fmla="val 13522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54950" y="216548"/>
            <a:ext cx="78317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/>
              <a:t>Организация свободного выбора модуля родителями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68825" y="674050"/>
            <a:ext cx="8937599" cy="596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Директору</a:t>
            </a:r>
          </a:p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муниципального общеобразовательного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учреждения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__________________________________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проживающих(его) по адресу: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</a:t>
            </a:r>
          </a:p>
          <a:p>
            <a:pPr algn="r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заявление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Мы, родители (законные представители) учащегося ______ «____» класса __________________________(Ф.И. ребёнка), из предлагаемых на выбор модулей комплексного учебного курса «Основы религиозных культур и светской этики»: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православной культуры»,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исламской культуры»,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буддийской культуры»,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иудейской культуры»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мировых религиозных культур»,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светской этики»</a:t>
            </a:r>
          </a:p>
          <a:p>
            <a:pPr algn="just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выбираем для своего ребёнка изучение модуля: _______________________________________________________</a:t>
            </a:r>
          </a:p>
          <a:p>
            <a:pPr algn="just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 «___» _________________ 20___ г.</a:t>
            </a:r>
          </a:p>
          <a:p>
            <a:pPr algn="just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 (Ф.И.О.) ___________________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	</a:t>
            </a:r>
            <a:r>
              <a:rPr lang="ru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(подпись)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______________________________________ (Ф.И.О.) ___________________           </a:t>
            </a: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8605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71" y="1988840"/>
            <a:ext cx="6030029" cy="48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 amt="77000"/>
          </a:blip>
          <a:srcRect/>
          <a:stretch/>
        </p:blipFill>
        <p:spPr>
          <a:xfrm rot="538958">
            <a:off x="5615440" y="892885"/>
            <a:ext cx="1248917" cy="194957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 amt="71000"/>
          </a:blip>
          <a:srcRect/>
          <a:stretch/>
        </p:blipFill>
        <p:spPr>
          <a:xfrm rot="128250">
            <a:off x="4217055" y="830527"/>
            <a:ext cx="1278889" cy="185649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 amt="66000"/>
          </a:blip>
          <a:srcRect l="7498" r="5004" b="2085"/>
          <a:stretch/>
        </p:blipFill>
        <p:spPr>
          <a:xfrm rot="764609">
            <a:off x="6948954" y="1181998"/>
            <a:ext cx="1554491" cy="199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6">
            <a:alphaModFix amt="56000"/>
          </a:blip>
          <a:srcRect/>
          <a:stretch/>
        </p:blipFill>
        <p:spPr>
          <a:xfrm rot="-246996">
            <a:off x="2827919" y="863297"/>
            <a:ext cx="1383268" cy="183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7">
            <a:alphaModFix amt="66000"/>
          </a:blip>
          <a:srcRect/>
          <a:stretch/>
        </p:blipFill>
        <p:spPr>
          <a:xfrm rot="-604102">
            <a:off x="1487584" y="985253"/>
            <a:ext cx="1384826" cy="188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8">
            <a:alphaModFix amt="71000"/>
          </a:blip>
          <a:srcRect/>
          <a:stretch/>
        </p:blipFill>
        <p:spPr>
          <a:xfrm rot="-1535263">
            <a:off x="307764" y="1643821"/>
            <a:ext cx="1384372" cy="18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9">
            <a:alphaModFix amt="72000"/>
          </a:blip>
          <a:srcRect/>
          <a:stretch/>
        </p:blipFill>
        <p:spPr>
          <a:xfrm rot="-1579892">
            <a:off x="321084" y="3178958"/>
            <a:ext cx="1316831" cy="175568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54950" y="216551"/>
            <a:ext cx="7831799" cy="7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Учебники, рекомендуемые к использованию при реализации обязательной части основной образовательной программы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10">
            <a:alphaModFix amt="58999"/>
          </a:blip>
          <a:srcRect/>
          <a:stretch/>
        </p:blipFill>
        <p:spPr>
          <a:xfrm rot="825871">
            <a:off x="7196856" y="2399808"/>
            <a:ext cx="1733688" cy="2253859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11">
            <a:alphaModFix amt="62000"/>
          </a:blip>
          <a:srcRect/>
          <a:stretch/>
        </p:blipFill>
        <p:spPr>
          <a:xfrm rot="1362648">
            <a:off x="7140577" y="4118686"/>
            <a:ext cx="1846248" cy="240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12">
            <a:alphaModFix amt="55000"/>
          </a:blip>
          <a:srcRect l="15000" t="2613" r="15000" b="10843"/>
          <a:stretch/>
        </p:blipFill>
        <p:spPr>
          <a:xfrm rot="-1242999">
            <a:off x="339197" y="4502747"/>
            <a:ext cx="1465454" cy="216605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1333250" y="2300575"/>
            <a:ext cx="6969300" cy="427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sz="24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федеральном перечне по модулям ОРКСЭ представлены учебники восьми издательств: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ДРОФА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Академкнига/Учебник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ВЕНТАНА-ГРАФ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XXI век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Просвещение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Астрель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Русское слово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поддержки культурно-исторических традиций Отечества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1691680" y="836712"/>
            <a:ext cx="7340352" cy="24482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800" dirty="0">
                <a:solidFill>
                  <a:srgbClr val="980000"/>
                </a:solidFill>
              </a:rPr>
              <a:t>Организация </a:t>
            </a:r>
            <a:r>
              <a:rPr lang="ru" sz="2800" dirty="0" smtClean="0">
                <a:solidFill>
                  <a:srgbClr val="980000"/>
                </a:solidFill>
              </a:rPr>
              <a:t>выбора модуля учебного </a:t>
            </a:r>
            <a:r>
              <a:rPr lang="ru" sz="2800" dirty="0">
                <a:solidFill>
                  <a:srgbClr val="980000"/>
                </a:solidFill>
              </a:rPr>
              <a:t>курса “Основы религиозных культур и светской этики </a:t>
            </a:r>
            <a:r>
              <a:rPr lang="ru" sz="2800" dirty="0" smtClean="0">
                <a:solidFill>
                  <a:srgbClr val="980000"/>
                </a:solidFill>
              </a:rPr>
              <a:t/>
            </a:r>
            <a:br>
              <a:rPr lang="ru" sz="2800" dirty="0" smtClean="0">
                <a:solidFill>
                  <a:srgbClr val="980000"/>
                </a:solidFill>
              </a:rPr>
            </a:br>
            <a:r>
              <a:rPr lang="ru" sz="2800" dirty="0" smtClean="0">
                <a:solidFill>
                  <a:srgbClr val="980000"/>
                </a:solidFill>
              </a:rPr>
              <a:t>в </a:t>
            </a:r>
            <a:r>
              <a:rPr lang="ru" sz="2800" dirty="0">
                <a:solidFill>
                  <a:srgbClr val="980000"/>
                </a:solidFill>
              </a:rPr>
              <a:t>общеобразовательных </a:t>
            </a:r>
            <a:r>
              <a:rPr lang="ru" sz="2800" dirty="0" smtClean="0">
                <a:solidFill>
                  <a:srgbClr val="980000"/>
                </a:solidFill>
              </a:rPr>
              <a:t>организациях </a:t>
            </a:r>
            <a:endParaRPr lang="ru" sz="2800" dirty="0">
              <a:solidFill>
                <a:srgbClr val="98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550417" cy="329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12843" r="23697" b="28421"/>
          <a:stretch/>
        </p:blipFill>
        <p:spPr bwMode="auto">
          <a:xfrm>
            <a:off x="4726243" y="189867"/>
            <a:ext cx="4415790" cy="32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2474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Мониторинг выбора </a:t>
            </a:r>
          </a:p>
          <a:p>
            <a:r>
              <a:rPr lang="ru-RU" sz="1800" b="1" dirty="0" smtClean="0"/>
              <a:t>модулей курса </a:t>
            </a:r>
            <a:r>
              <a:rPr lang="ru-RU" sz="1800" b="1" smtClean="0"/>
              <a:t>ОРКСЭ 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t="36319" r="7488" b="15710"/>
          <a:stretch/>
        </p:blipFill>
        <p:spPr bwMode="auto">
          <a:xfrm>
            <a:off x="107504" y="3212864"/>
            <a:ext cx="7488832" cy="338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49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Конституция Российской </a:t>
            </a:r>
            <a:r>
              <a:rPr lang="ru" sz="20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Федерации, ст.14, 17,19,28,29,44</a:t>
            </a:r>
            <a:endParaRPr lang="ru" sz="20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 декабря 2012 года № 273-ФЗ                                                       «Об образовании в Российской Федерации» </a:t>
            </a:r>
            <a:r>
              <a:rPr lang="ru" sz="20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ст.2, ст.48, ст. 87                                                                                        </a:t>
            </a:r>
            <a:endParaRPr lang="ru" sz="20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24 июля 1998 года № 124-ФЗ                                                   «Об основных гарантиях прав ребенка в Российской Федерации»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26 сентября 1997 года № 125-ФЗ                                                       «О свободе совести и о религиозных объединениях» </a:t>
            </a:r>
            <a:r>
              <a:rPr lang="ru" sz="20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ст. 3, ст.5                                                                                    </a:t>
            </a:r>
            <a:endParaRPr lang="ru" sz="20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16975" y="198519"/>
            <a:ext cx="7831799" cy="61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Нормативные основания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32525" y="816225"/>
            <a:ext cx="8863800" cy="57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Поручение Президента Российской Федерации   от 2 августа 2009  № Пр-2009 в целях введения с 2012 года во всех субъектах Российской Федерации комплексного учебного курса «Основы религиозных культур и светской этики» (далее – курс ОРКСЭ).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Font typeface="Times New Roman"/>
              <a:buNone/>
            </a:pPr>
            <a:endParaRPr sz="17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Распоряжение Правительства Российской Федерации от 28.01.2012 № 84-р «Об утверждении плана мероприятий по введению с 2012/2013 учебного года во всех субъектах РФ комплексного учебного курса ОРКСЭ</a:t>
            </a:r>
            <a:r>
              <a:rPr lang="ru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общеобразовательных учреждений».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Font typeface="Times New Roman"/>
              <a:buNone/>
            </a:pPr>
            <a:endParaRPr sz="17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Департамента государственной политики в сфере общего образования Министерства образования и науки Российской Федерации от 22.08.2012 № 08-250 «О введении учебного курса ОРКСЭ»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Font typeface="Times New Roman"/>
              <a:buNone/>
            </a:pPr>
            <a:endParaRPr sz="17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Минобрнауки России от 18.12.2012 № 1060 «О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                                                           (изменение названия предметной области - «Основы религиозных культур и светской этики»)                                                                                  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54950" y="216545"/>
            <a:ext cx="7831799" cy="6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/>
              <a:t>Нормативные основания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 txBox="1">
            <a:spLocks/>
          </p:cNvSpPr>
          <p:nvPr/>
        </p:nvSpPr>
        <p:spPr>
          <a:xfrm>
            <a:off x="132525" y="816225"/>
            <a:ext cx="8863800" cy="57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15000"/>
              </a:lnSpc>
              <a:buClr>
                <a:srgbClr val="440044"/>
              </a:buClr>
              <a:buSzPct val="117647"/>
            </a:pPr>
            <a:r>
              <a:rPr lang="ru-RU" sz="17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</a:t>
            </a:r>
            <a:r>
              <a:rPr lang="ru-RU" sz="1700" b="1" dirty="0" err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Минобрнауки</a:t>
            </a:r>
            <a:r>
              <a:rPr lang="ru-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России от 31 марта 2015 года № 08-461 о направлении регламента выбора модуля курса ОРКСЭ </a:t>
            </a:r>
            <a:endParaRPr lang="ru-RU" sz="1700" b="1" dirty="0" smtClean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>
              <a:lnSpc>
                <a:spcPct val="115000"/>
              </a:lnSpc>
              <a:buClr>
                <a:srgbClr val="440044"/>
              </a:buClr>
              <a:buSzPct val="117647"/>
            </a:pPr>
            <a:endParaRPr lang="ru-RU" sz="17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>
              <a:lnSpc>
                <a:spcPct val="115000"/>
              </a:lnSpc>
              <a:buClr>
                <a:srgbClr val="440044"/>
              </a:buClr>
              <a:buSzPct val="117647"/>
            </a:pPr>
            <a:r>
              <a:rPr lang="ru-RU" sz="17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</a:t>
            </a:r>
            <a:r>
              <a:rPr lang="ru-RU" sz="1700" b="1" dirty="0" err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Минобрнауки</a:t>
            </a:r>
            <a:r>
              <a:rPr lang="ru-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России №08-96 от 19.01.2018 </a:t>
            </a:r>
            <a:r>
              <a:rPr lang="ru-RU" sz="17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 </a:t>
            </a:r>
            <a:r>
              <a:rPr lang="ru-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методических рекомендациях ОРКСЭ и </a:t>
            </a:r>
            <a:r>
              <a:rPr lang="ru-RU" sz="17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ОДНКНР» ; Методические </a:t>
            </a:r>
            <a:r>
              <a:rPr lang="ru-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 ОРКСЭ и ОДНКНР</a:t>
            </a:r>
          </a:p>
          <a:p>
            <a:pPr marL="457200" indent="-228600">
              <a:lnSpc>
                <a:spcPct val="115000"/>
              </a:lnSpc>
              <a:buClr>
                <a:srgbClr val="440044"/>
              </a:buClr>
              <a:buSzPct val="117647"/>
            </a:pPr>
            <a:endParaRPr lang="ru-RU" sz="17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>
              <a:lnSpc>
                <a:spcPct val="115000"/>
              </a:lnSpc>
              <a:buClr>
                <a:srgbClr val="440044"/>
              </a:buClr>
              <a:buSzPct val="117647"/>
            </a:pPr>
            <a:r>
              <a:rPr lang="ru-RU" sz="17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Министерства образования и науки Российской Федерации (</a:t>
            </a:r>
            <a:r>
              <a:rPr lang="ru-RU" sz="1700" b="1" dirty="0" err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Минобрнауки</a:t>
            </a:r>
            <a:r>
              <a:rPr lang="ru-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России) от 31 марта 2014 г. № 25 (ред. от 05.07.2017) </a:t>
            </a:r>
            <a:r>
              <a:rPr lang="ru-RU" sz="17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b="1" dirty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образования" </a:t>
            </a:r>
          </a:p>
          <a:p>
            <a:pPr marL="457200" indent="-228600">
              <a:lnSpc>
                <a:spcPct val="115000"/>
              </a:lnSpc>
              <a:buClr>
                <a:srgbClr val="440044"/>
              </a:buClr>
              <a:buSzPct val="117647"/>
            </a:pPr>
            <a:r>
              <a:rPr lang="ru-RU" sz="1700" b="1" dirty="0" smtClean="0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Примерная основная образовательная программа начального общего образования</a:t>
            </a:r>
            <a:endParaRPr lang="ru-RU" sz="1700" b="1" dirty="0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Shape 84"/>
          <p:cNvSpPr txBox="1">
            <a:spLocks/>
          </p:cNvSpPr>
          <p:nvPr/>
        </p:nvSpPr>
        <p:spPr>
          <a:xfrm>
            <a:off x="854950" y="216545"/>
            <a:ext cx="7831799" cy="6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/>
            <a:r>
              <a:rPr lang="ru" smtClean="0"/>
              <a:t>Нормативные основания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90860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221162"/>
            <a:ext cx="1473300" cy="2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86" y="3213100"/>
            <a:ext cx="1752600" cy="2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5875" y="4221162"/>
            <a:ext cx="1639799" cy="21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225" y="772700"/>
            <a:ext cx="1451100" cy="2159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Shape 101"/>
          <p:cNvGrpSpPr/>
          <p:nvPr/>
        </p:nvGrpSpPr>
        <p:grpSpPr>
          <a:xfrm>
            <a:off x="1650225" y="234950"/>
            <a:ext cx="5413374" cy="3809999"/>
            <a:chOff x="1136" y="119"/>
            <a:chExt cx="3410" cy="2399"/>
          </a:xfrm>
        </p:grpSpPr>
        <p:pic>
          <p:nvPicPr>
            <p:cNvPr id="102" name="Shape 10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36" y="119"/>
              <a:ext cx="3299" cy="2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Shape 103"/>
            <p:cNvSpPr txBox="1"/>
            <p:nvPr/>
          </p:nvSpPr>
          <p:spPr>
            <a:xfrm>
              <a:off x="1247" y="208"/>
              <a:ext cx="3299" cy="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ru" sz="2400" b="0" i="0" u="none" strike="noStrike" cap="none" baseline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pic>
        <p:nvPicPr>
          <p:cNvPr id="104" name="Shape 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6286" y="483812"/>
            <a:ext cx="1796999" cy="24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3850" y="3284537"/>
            <a:ext cx="1568400" cy="21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2153461" y="568325"/>
            <a:ext cx="4572000" cy="354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Курс «Основы религиозных культур и светской этики» включает в себя </a:t>
            </a:r>
            <a:br>
              <a:rPr lang="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модулей: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Основы православной культуры;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Основы мировых религиозных культур;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Основы светской этики;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Основы исламской культуры;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Основы буддийской культуры;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Основы иудейской культуры.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Цель комплексного учебного курса «Основы религиозных культур </a:t>
            </a:r>
            <a:br>
              <a:rPr lang="ru" sz="2400"/>
            </a:br>
            <a:r>
              <a:rPr lang="ru" sz="2400"/>
              <a:t>и светской этики»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909450" y="1876350"/>
            <a:ext cx="7777200" cy="45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384175" rtl="0">
              <a:spcBef>
                <a:spcPts val="0"/>
              </a:spcBef>
              <a:buClr>
                <a:srgbClr val="7E0F23"/>
              </a:buClr>
              <a:buSzPct val="80000"/>
              <a:buFont typeface="Noto Symbol"/>
              <a:buChar char="⦿"/>
            </a:pPr>
            <a:r>
              <a:rPr lang="ru" sz="30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54950" y="1579575"/>
            <a:ext cx="7831799" cy="517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Noto Symbo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По месту в учебном плане и по содержанию курс ОРКСЭ служит важным связующим звеном между двумя этапами гуманитарного образования и воспитания школьников. </a:t>
            </a:r>
          </a:p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Noto Symbo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Курс ОРКСЭ дополняет обществоведческие аспекты предмета «Окружающий мир», с которым знакомятся учащиеся основной школы. </a:t>
            </a:r>
          </a:p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Noto Symbo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Курс ОРКСЭ предваряет начинающееся в 5 классе изучение предмета «История».</a:t>
            </a:r>
          </a:p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Questria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Логическое продолжение курса ОРКСЭ учебный курс “Основы духовно-нравственной культуры народов России” на уровне основного общего образования.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54950" y="48595"/>
            <a:ext cx="7831799" cy="68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/>
              <a:t>Межпредметные связи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806</Words>
  <Application>Microsoft Office PowerPoint</Application>
  <PresentationFormat>Экран (4:3)</PresentationFormat>
  <Paragraphs>101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Noto Symbol</vt:lpstr>
      <vt:lpstr>Questrial</vt:lpstr>
      <vt:lpstr>Times New Roman</vt:lpstr>
      <vt:lpstr>Verdana</vt:lpstr>
      <vt:lpstr>trek</vt:lpstr>
      <vt:lpstr>Презентация PowerPoint</vt:lpstr>
      <vt:lpstr>Организация выбора модуля учебного курса “Основы религиозных культур и светской этики  в общеобразовательных организациях </vt:lpstr>
      <vt:lpstr>Презентация PowerPoint</vt:lpstr>
      <vt:lpstr>Нормативные основания</vt:lpstr>
      <vt:lpstr>Нормативные основания</vt:lpstr>
      <vt:lpstr>Презентация PowerPoint</vt:lpstr>
      <vt:lpstr>Презентация PowerPoint</vt:lpstr>
      <vt:lpstr>Цель комплексного учебного курса «Основы религиозных культур  и светской этики»</vt:lpstr>
      <vt:lpstr>Межпредметные связи</vt:lpstr>
      <vt:lpstr>Презентация PowerPoint</vt:lpstr>
      <vt:lpstr>Алгоритм деятельности</vt:lpstr>
      <vt:lpstr>Организация свободного выбора модуля родителями</vt:lpstr>
      <vt:lpstr>Презентация PowerPoint</vt:lpstr>
      <vt:lpstr>Учебники, рекомендуемые к использованию при реализации обязательной части основной образовательной программы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изучения комплексного учебного курса “Основы религиозных культур и светской этики в общеобразовательных учреждениях Свердловской области</dc:title>
  <dc:creator>Ноутбук</dc:creator>
  <cp:lastModifiedBy>Пользователь</cp:lastModifiedBy>
  <cp:revision>17</cp:revision>
  <dcterms:modified xsi:type="dcterms:W3CDTF">2022-02-16T09:21:32Z</dcterms:modified>
</cp:coreProperties>
</file>